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66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E58"/>
    <a:srgbClr val="DDC12B"/>
    <a:srgbClr val="3A7E5A"/>
    <a:srgbClr val="E2DD09"/>
    <a:srgbClr val="5C7F53"/>
    <a:srgbClr val="DD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71102" autoAdjust="0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-27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58B25E61-61D9-4F93-B2FC-F2DE553CE870}" type="datetimeFigureOut">
              <a:rPr lang="en-US"/>
              <a:pPr>
                <a:defRPr/>
              </a:pPr>
              <a:t>10/17/2014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21CF3895-43DB-4489-9B73-1523369867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60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F3895-43DB-4489-9B73-15233698671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88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F3895-43DB-4489-9B73-15233698671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990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F3895-43DB-4489-9B73-15233698671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508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EPnet.or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EP_PPT_TitleBkgnd0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283" y="4074273"/>
            <a:ext cx="7086600" cy="2473757"/>
          </a:xfrm>
        </p:spPr>
        <p:txBody>
          <a:bodyPr anchor="t" anchorCtr="0"/>
          <a:lstStyle>
            <a:lvl1pPr>
              <a:lnSpc>
                <a:spcPct val="100000"/>
              </a:lnSpc>
              <a:defRPr b="0">
                <a:solidFill>
                  <a:srgbClr val="047E58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1152"/>
            <a:ext cx="6400800" cy="1463409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821999"/>
            <a:ext cx="9144000" cy="1036001"/>
          </a:xfrm>
          <a:prstGeom prst="rect">
            <a:avLst/>
          </a:prstGeom>
          <a:gradFill>
            <a:gsLst>
              <a:gs pos="0">
                <a:srgbClr val="DDC12B">
                  <a:alpha val="30000"/>
                </a:srgb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371600" y="6424252"/>
            <a:ext cx="731520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cap="all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Connect with </a:t>
            </a:r>
            <a:r>
              <a:rPr lang="en-US" sz="1200" b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CAEP </a:t>
            </a:r>
            <a:r>
              <a:rPr lang="en-US" sz="1200" b="1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</a:t>
            </a:r>
            <a:r>
              <a:rPr lang="en-US" sz="1200" b="0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b="0" baseline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u="sng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  <a:hlinkClick r:id="rId3"/>
              </a:rPr>
              <a:t>www.CAEPnet.org</a:t>
            </a:r>
            <a:r>
              <a:rPr lang="en-US" sz="1200" u="sng" baseline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u="sng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 </a:t>
            </a:r>
            <a:r>
              <a:rPr lang="en-US" sz="120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Twitter</a:t>
            </a:r>
            <a:r>
              <a:rPr lang="en-US" sz="1200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: @CAEPupdates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371600" y="6299166"/>
            <a:ext cx="7772400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rot="5400000" flipH="1" flipV="1">
            <a:off x="-163163" y="1175586"/>
            <a:ext cx="2351172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AEP_LogoFnl2C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87283" y="1429301"/>
            <a:ext cx="5732490" cy="94649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58748"/>
            <a:ext cx="5486400" cy="7134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78937"/>
            <a:ext cx="2057400" cy="5747226"/>
          </a:xfrm>
        </p:spPr>
        <p:txBody>
          <a:bodyPr vert="eaVert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78937"/>
            <a:ext cx="6019800" cy="57472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633965"/>
            <a:ext cx="7772400" cy="1362075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 userDrawn="1"/>
        </p:nvSpPr>
        <p:spPr>
          <a:xfrm>
            <a:off x="6653213" y="2932113"/>
            <a:ext cx="1828800" cy="1773237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ounded Rectangular Callout 2"/>
          <p:cNvSpPr/>
          <p:nvPr userDrawn="1"/>
        </p:nvSpPr>
        <p:spPr>
          <a:xfrm>
            <a:off x="5478463" y="4383088"/>
            <a:ext cx="1828800" cy="114776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ounded Rectangular Callout 3"/>
          <p:cNvSpPr/>
          <p:nvPr userDrawn="1"/>
        </p:nvSpPr>
        <p:spPr>
          <a:xfrm>
            <a:off x="6021388" y="1871663"/>
            <a:ext cx="1828800" cy="1146175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ounded Rectangular Callout 4"/>
          <p:cNvSpPr/>
          <p:nvPr userDrawn="1"/>
        </p:nvSpPr>
        <p:spPr>
          <a:xfrm>
            <a:off x="814388" y="3275013"/>
            <a:ext cx="1828800" cy="114776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ounded Rectangular Callout 5"/>
          <p:cNvSpPr/>
          <p:nvPr userDrawn="1"/>
        </p:nvSpPr>
        <p:spPr>
          <a:xfrm>
            <a:off x="2028825" y="3017838"/>
            <a:ext cx="3740150" cy="2165350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ular Callout 6"/>
          <p:cNvSpPr/>
          <p:nvPr userDrawn="1"/>
        </p:nvSpPr>
        <p:spPr>
          <a:xfrm>
            <a:off x="200025" y="2222500"/>
            <a:ext cx="1828800" cy="1146175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ounded Rectangular Callout 7"/>
          <p:cNvSpPr/>
          <p:nvPr userDrawn="1"/>
        </p:nvSpPr>
        <p:spPr>
          <a:xfrm>
            <a:off x="2943225" y="852488"/>
            <a:ext cx="3449638" cy="2165350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ounded Rectangular Callout 8"/>
          <p:cNvSpPr/>
          <p:nvPr userDrawn="1"/>
        </p:nvSpPr>
        <p:spPr>
          <a:xfrm>
            <a:off x="1114425" y="1152525"/>
            <a:ext cx="1828800" cy="1147763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Rectangular Callout 9"/>
          <p:cNvSpPr/>
          <p:nvPr userDrawn="1"/>
        </p:nvSpPr>
        <p:spPr>
          <a:xfrm>
            <a:off x="1728788" y="1336675"/>
            <a:ext cx="3124200" cy="2168525"/>
          </a:xfrm>
          <a:prstGeom prst="wedgeRectCallout">
            <a:avLst>
              <a:gd name="adj1" fmla="val -50148"/>
              <a:gd name="adj2" fmla="val 79741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ular Callout 10"/>
          <p:cNvSpPr/>
          <p:nvPr userDrawn="1"/>
        </p:nvSpPr>
        <p:spPr>
          <a:xfrm flipH="1" flipV="1">
            <a:off x="4267200" y="2795588"/>
            <a:ext cx="2914650" cy="2211387"/>
          </a:xfrm>
          <a:prstGeom prst="wedgeRectCallout">
            <a:avLst>
              <a:gd name="adj1" fmla="val -50148"/>
              <a:gd name="adj2" fmla="val 79741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160588" y="1336675"/>
            <a:ext cx="255905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Q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960813" y="2382838"/>
            <a:ext cx="1128712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6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&amp;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51325" y="3017838"/>
            <a:ext cx="2141538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cs typeface="Adobe Arabic" pitchFamily="18" charset="-78"/>
              </a:rPr>
              <a:t>A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696"/>
            <a:ext cx="3008313" cy="1066404"/>
          </a:xfr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8696"/>
            <a:ext cx="5111750" cy="57574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46475"/>
            <a:ext cx="3008313" cy="4579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CAEPnet.or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AEP_PPT_Bkgnd01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 rot="10800000">
            <a:off x="0" y="-2"/>
            <a:ext cx="9144000" cy="1417323"/>
          </a:xfrm>
          <a:prstGeom prst="rect">
            <a:avLst/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6140450"/>
            <a:ext cx="9144000" cy="717550"/>
          </a:xfrm>
          <a:prstGeom prst="rect">
            <a:avLst/>
          </a:prstGeom>
          <a:gradFill>
            <a:gsLst>
              <a:gs pos="0">
                <a:srgbClr val="DDC12B">
                  <a:alpha val="30000"/>
                </a:srgbClr>
              </a:gs>
              <a:gs pos="100000">
                <a:schemeClr val="bg1">
                  <a:alpha val="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96255" y="1685925"/>
            <a:ext cx="8090546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2937" y="6424252"/>
            <a:ext cx="5773864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cap="all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Connect with </a:t>
            </a:r>
            <a:r>
              <a:rPr lang="en-US" sz="1200" b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CAEP </a:t>
            </a:r>
            <a:r>
              <a:rPr lang="en-US" sz="1200" b="1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</a:t>
            </a:r>
            <a:r>
              <a:rPr lang="en-US" sz="1200" b="0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b="0" baseline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u="sng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  <a:hlinkClick r:id="rId15"/>
              </a:rPr>
              <a:t>www.CAEPnet.org</a:t>
            </a:r>
            <a:r>
              <a:rPr lang="en-US" sz="1200" u="sng" baseline="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 </a:t>
            </a:r>
            <a:r>
              <a:rPr lang="en-US" sz="1200" u="sng" baseline="0" dirty="0" smtClean="0">
                <a:solidFill>
                  <a:srgbClr val="DDC12B"/>
                </a:solidFill>
                <a:latin typeface="Century Gothic"/>
                <a:ea typeface="+mn-ea"/>
                <a:cs typeface="Century Gothic"/>
              </a:rPr>
              <a:t>| </a:t>
            </a:r>
            <a:r>
              <a:rPr lang="en-US" sz="1200" dirty="0" smtClean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Twitter</a:t>
            </a:r>
            <a:r>
              <a:rPr lang="en-US" sz="1200" dirty="0">
                <a:solidFill>
                  <a:srgbClr val="3A7E5A"/>
                </a:solidFill>
                <a:latin typeface="Century Gothic"/>
                <a:ea typeface="+mn-ea"/>
                <a:cs typeface="Century Gothic"/>
              </a:rPr>
              <a:t>: @CAEPupdates</a:t>
            </a:r>
          </a:p>
        </p:txBody>
      </p:sp>
      <p:sp>
        <p:nvSpPr>
          <p:cNvPr id="1031" name="AutoShape 16"/>
          <p:cNvSpPr>
            <a:spLocks noChangeAspect="1" noChangeArrowheads="1"/>
          </p:cNvSpPr>
          <p:nvPr/>
        </p:nvSpPr>
        <p:spPr bwMode="auto">
          <a:xfrm>
            <a:off x="5851525" y="5859463"/>
            <a:ext cx="28067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Garamond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2" name="AutoShape 17"/>
          <p:cNvSpPr>
            <a:spLocks noChangeAspect="1" noChangeArrowheads="1"/>
          </p:cNvSpPr>
          <p:nvPr/>
        </p:nvSpPr>
        <p:spPr bwMode="auto">
          <a:xfrm>
            <a:off x="457200" y="249238"/>
            <a:ext cx="22113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Garamond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2" name="Picture 2" descr="CAEP logotype stacked_RGB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 bwMode="auto">
          <a:xfrm>
            <a:off x="596255" y="6297578"/>
            <a:ext cx="1783258" cy="29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 rot="16200000" flipV="1">
            <a:off x="-381813" y="708661"/>
            <a:ext cx="1417320" cy="1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624690" y="6297578"/>
            <a:ext cx="5519310" cy="1588"/>
          </a:xfrm>
          <a:prstGeom prst="line">
            <a:avLst/>
          </a:prstGeom>
          <a:ln>
            <a:solidFill>
              <a:srgbClr val="DDC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96255" y="249238"/>
            <a:ext cx="8090546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3" r:id="rId1"/>
    <p:sldLayoutId id="2147484708" r:id="rId2"/>
    <p:sldLayoutId id="2147484709" r:id="rId3"/>
    <p:sldLayoutId id="2147484710" r:id="rId4"/>
    <p:sldLayoutId id="2147484711" r:id="rId5"/>
    <p:sldLayoutId id="2147484714" r:id="rId6"/>
    <p:sldLayoutId id="2147484715" r:id="rId7"/>
    <p:sldLayoutId id="2147484716" r:id="rId8"/>
    <p:sldLayoutId id="2147484712" r:id="rId9"/>
    <p:sldLayoutId id="2147484717" r:id="rId10"/>
    <p:sldLayoutId id="2147484718" r:id="rId11"/>
    <p:sldLayoutId id="2147484719" r:id="rId12"/>
  </p:sldLayoutIdLst>
  <p:transition spd="med"/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0" kern="1200">
          <a:solidFill>
            <a:srgbClr val="047E58"/>
          </a:solidFill>
          <a:latin typeface="Century Gothic"/>
          <a:ea typeface="MS PGothic" pitchFamily="34" charset="-128"/>
          <a:cs typeface="Century Gothic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MS PGothic" pitchFamily="34" charset="-128"/>
          <a:cs typeface="Tahoma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charset="0"/>
          <a:ea typeface="ＭＳ Ｐゴシック" charset="0"/>
        </a:defRPr>
      </a:lvl9pPr>
    </p:titleStyle>
    <p:bodyStyle>
      <a:lvl1pPr marL="174625" indent="-174625" algn="l" defTabSz="457200" rtl="0" eaLnBrk="0" fontAlgn="base" hangingPunct="0">
        <a:spcBef>
          <a:spcPct val="20000"/>
        </a:spcBef>
        <a:spcAft>
          <a:spcPct val="0"/>
        </a:spcAft>
        <a:buClr>
          <a:srgbClr val="DDC12B"/>
        </a:buClr>
        <a:buFont typeface="Arial" pitchFamily="34" charset="0"/>
        <a:buChar char="•"/>
        <a:defRPr sz="24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1pPr>
      <a:lvl2pPr marL="452438" indent="-284163" algn="l" defTabSz="457200" rtl="0" eaLnBrk="0" fontAlgn="base" hangingPunct="0">
        <a:spcBef>
          <a:spcPct val="20000"/>
        </a:spcBef>
        <a:spcAft>
          <a:spcPct val="0"/>
        </a:spcAft>
        <a:buClr>
          <a:srgbClr val="047E58"/>
        </a:buClr>
        <a:buFont typeface="Wingdings" charset="2"/>
        <a:buChar char="§"/>
        <a:defRPr sz="22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2pPr>
      <a:lvl3pPr marL="630238" indent="-177800" algn="l" defTabSz="457200" rtl="0" eaLnBrk="0" fontAlgn="base" hangingPunct="0">
        <a:spcBef>
          <a:spcPct val="20000"/>
        </a:spcBef>
        <a:spcAft>
          <a:spcPct val="0"/>
        </a:spcAft>
        <a:buClr>
          <a:srgbClr val="DDC12B"/>
        </a:buClr>
        <a:buFont typeface="Arial" pitchFamily="34" charset="0"/>
        <a:buChar char="•"/>
        <a:defRPr sz="20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3pPr>
      <a:lvl4pPr marL="8620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047E58"/>
        </a:buClr>
        <a:buFont typeface="Arial" pitchFamily="34" charset="0"/>
        <a:buChar char="–"/>
        <a:defRPr sz="18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4pPr>
      <a:lvl5pPr marL="1081088" indent="-219075" algn="l" defTabSz="457200" rtl="0" eaLnBrk="0" fontAlgn="base" hangingPunct="0">
        <a:spcBef>
          <a:spcPct val="20000"/>
        </a:spcBef>
        <a:spcAft>
          <a:spcPct val="0"/>
        </a:spcAft>
        <a:buClr>
          <a:srgbClr val="047E58"/>
        </a:buClr>
        <a:buFont typeface="Arial" pitchFamily="34" charset="0"/>
        <a:buChar char="»"/>
        <a:defRPr sz="1800" kern="1200">
          <a:solidFill>
            <a:schemeClr val="tx1"/>
          </a:solidFill>
          <a:latin typeface="Century Gothic"/>
          <a:ea typeface="MS PGothic" pitchFamily="34" charset="-128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283" y="3127249"/>
            <a:ext cx="7086600" cy="3420782"/>
          </a:xfrm>
        </p:spPr>
        <p:txBody>
          <a:bodyPr/>
          <a:lstStyle/>
          <a:p>
            <a:r>
              <a:rPr lang="en-US" dirty="0" smtClean="0"/>
              <a:t>Three-Year-Out Review of Assessments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(Pending Accreditation Council and CAEP Board Approval)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Stevie Chepko, Sr., VP for Accreditation</a:t>
            </a:r>
          </a:p>
          <a:p>
            <a:r>
              <a:rPr lang="en-US" dirty="0" smtClean="0"/>
              <a:t>Elizabeth Vilky, Sr. Director for Program Review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Criteria for Scoring Guides or Rubrics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354015"/>
            <a:ext cx="8090546" cy="4786435"/>
          </a:xfrm>
        </p:spPr>
        <p:txBody>
          <a:bodyPr/>
          <a:lstStyle/>
          <a:p>
            <a:pPr marL="174625" lvl="2" indent="-174625"/>
            <a:r>
              <a:rPr lang="en-US" sz="2400" dirty="0"/>
              <a:t>Distinct levels of candidate performance must be </a:t>
            </a:r>
            <a:r>
              <a:rPr lang="en-US" sz="2400" dirty="0" smtClean="0"/>
              <a:t>defined</a:t>
            </a:r>
          </a:p>
          <a:p>
            <a:pPr marL="406400" lvl="3" indent="-174625"/>
            <a:r>
              <a:rPr lang="en-US" sz="2000" dirty="0" smtClean="0"/>
              <a:t>Descriptions of each level describe attributes related to actual performance </a:t>
            </a:r>
          </a:p>
          <a:p>
            <a:pPr marL="406400" lvl="3" indent="-174625"/>
            <a:r>
              <a:rPr lang="en-US" sz="2000" dirty="0" smtClean="0"/>
              <a:t>Levels represent a developmental sequence in which each successive level is qualitatively different from prior level</a:t>
            </a:r>
          </a:p>
          <a:p>
            <a:pPr marL="406400" lvl="3" indent="-174625"/>
            <a:r>
              <a:rPr lang="en-US" sz="2000" dirty="0" smtClean="0"/>
              <a:t>It is clear which level represents exit proficiency (ready to practice)</a:t>
            </a:r>
          </a:p>
          <a:p>
            <a:pPr marL="406400" lvl="3" indent="-174625"/>
            <a:r>
              <a:rPr lang="en-US" sz="2000" dirty="0" smtClean="0"/>
              <a:t>Levels are clearly distinguishable from one another</a:t>
            </a:r>
          </a:p>
          <a:p>
            <a:pPr marL="406400" lvl="3" indent="-174625"/>
            <a:r>
              <a:rPr lang="en-US" sz="2000" dirty="0" smtClean="0"/>
              <a:t>Levels are constructed in parallel with one another in terms of attributes and descriptors</a:t>
            </a:r>
          </a:p>
          <a:p>
            <a:pPr marL="406400" lvl="3" indent="-174625"/>
            <a:r>
              <a:rPr lang="en-US" sz="2000" dirty="0" smtClean="0"/>
              <a:t>Scoring guides provide specific feedback to candidates</a:t>
            </a:r>
            <a:endParaRPr lang="en-US" sz="2000" dirty="0"/>
          </a:p>
          <a:p>
            <a:pPr marL="406400" lvl="3" indent="-174625"/>
            <a:r>
              <a:rPr lang="en-US" sz="2000" dirty="0"/>
              <a:t>(Pending approval of Accreditation Council and CAEP Board)</a:t>
            </a:r>
          </a:p>
          <a:p>
            <a:pPr marL="406400" lvl="3" indent="-174625"/>
            <a:endParaRPr lang="en-US" sz="2000" dirty="0" smtClean="0"/>
          </a:p>
          <a:p>
            <a:pPr marL="406400" lvl="3" indent="-174625"/>
            <a:endParaRPr lang="en-US" dirty="0"/>
          </a:p>
          <a:p>
            <a:endParaRPr lang="en-US" sz="2200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Quality Surveys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223493"/>
            <a:ext cx="8090546" cy="4916958"/>
          </a:xfrm>
        </p:spPr>
        <p:txBody>
          <a:bodyPr/>
          <a:lstStyle/>
          <a:p>
            <a:pPr lvl="1"/>
            <a:r>
              <a:rPr lang="en-US" dirty="0" smtClean="0"/>
              <a:t>Surveys allow EPPs to –</a:t>
            </a:r>
          </a:p>
          <a:p>
            <a:pPr lvl="2"/>
            <a:r>
              <a:rPr lang="en-US" dirty="0" smtClean="0"/>
              <a:t>Gather information for program improvement</a:t>
            </a:r>
          </a:p>
          <a:p>
            <a:pPr lvl="2"/>
            <a:r>
              <a:rPr lang="en-US" dirty="0" smtClean="0"/>
              <a:t>Access a broad spectrum of individuals</a:t>
            </a:r>
          </a:p>
          <a:p>
            <a:pPr lvl="3"/>
            <a:r>
              <a:rPr lang="en-US" dirty="0" smtClean="0"/>
              <a:t>Candidate satisfaction</a:t>
            </a:r>
          </a:p>
          <a:p>
            <a:pPr lvl="3"/>
            <a:r>
              <a:rPr lang="en-US" dirty="0" smtClean="0"/>
              <a:t>Graduate satisfaction</a:t>
            </a:r>
          </a:p>
          <a:p>
            <a:pPr lvl="3"/>
            <a:r>
              <a:rPr lang="en-US" dirty="0" smtClean="0"/>
              <a:t>Employer satisfaction</a:t>
            </a:r>
          </a:p>
          <a:p>
            <a:pPr lvl="3"/>
            <a:r>
              <a:rPr lang="en-US" dirty="0" smtClean="0"/>
              <a:t>Clinical faculty perceptions of candidates’ preparedness for teaching</a:t>
            </a:r>
          </a:p>
          <a:p>
            <a:pPr lvl="1"/>
            <a:r>
              <a:rPr lang="en-US" dirty="0" smtClean="0"/>
              <a:t>Characteristics of Quality Survey</a:t>
            </a:r>
          </a:p>
          <a:p>
            <a:pPr lvl="2"/>
            <a:r>
              <a:rPr lang="en-US" dirty="0" smtClean="0"/>
              <a:t>Carefully designed</a:t>
            </a:r>
          </a:p>
          <a:p>
            <a:pPr lvl="2"/>
            <a:r>
              <a:rPr lang="en-US" dirty="0" smtClean="0"/>
              <a:t>Allow for systematic collection of data</a:t>
            </a:r>
          </a:p>
          <a:p>
            <a:pPr lvl="2"/>
            <a:r>
              <a:rPr lang="en-US" dirty="0" smtClean="0"/>
              <a:t>Measures the property it claims to measure</a:t>
            </a:r>
          </a:p>
          <a:p>
            <a:pPr lvl="2"/>
            <a:endParaRPr lang="en-US" dirty="0" smtClean="0"/>
          </a:p>
          <a:p>
            <a:pPr lvl="1"/>
            <a:r>
              <a:rPr lang="en-US" sz="1800" dirty="0"/>
              <a:t>(Pending approval of Accreditation Council and CAEP Board)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Criteria for Evaluating Surveys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Surveys include preambles that explains explain what the respondent is being asked to do</a:t>
            </a:r>
          </a:p>
          <a:p>
            <a:pPr lvl="1"/>
            <a:r>
              <a:rPr lang="en-US" dirty="0" smtClean="0"/>
              <a:t>Define any concepts or terms that the respondent needs to understand to complete the survey</a:t>
            </a:r>
          </a:p>
          <a:p>
            <a:pPr lvl="1"/>
            <a:r>
              <a:rPr lang="en-US" dirty="0" smtClean="0"/>
              <a:t>Questions should be sorted by themes or categories</a:t>
            </a:r>
          </a:p>
          <a:p>
            <a:pPr lvl="1"/>
            <a:r>
              <a:rPr lang="en-US" dirty="0" smtClean="0"/>
              <a:t>Questions should be simple and direct</a:t>
            </a:r>
          </a:p>
          <a:p>
            <a:pPr lvl="1"/>
            <a:r>
              <a:rPr lang="en-US" dirty="0" smtClean="0"/>
              <a:t>Vague words or terms should be avoided</a:t>
            </a:r>
          </a:p>
          <a:p>
            <a:pPr lvl="1"/>
            <a:r>
              <a:rPr lang="en-US" dirty="0" smtClean="0"/>
              <a:t>Leading questions should be avoided</a:t>
            </a:r>
          </a:p>
          <a:p>
            <a:pPr lvl="1"/>
            <a:r>
              <a:rPr lang="en-US" dirty="0" smtClean="0"/>
              <a:t>A cover letter is included</a:t>
            </a:r>
          </a:p>
          <a:p>
            <a:pPr lvl="1"/>
            <a:r>
              <a:rPr lang="en-US" dirty="0" smtClean="0"/>
              <a:t>Confidentiality of respondent is assured</a:t>
            </a:r>
          </a:p>
          <a:p>
            <a:pPr marL="168275" lvl="1" indent="0">
              <a:buNone/>
            </a:pPr>
            <a:r>
              <a:rPr lang="en-US" sz="1800" dirty="0" smtClean="0"/>
              <a:t>(</a:t>
            </a:r>
            <a:r>
              <a:rPr lang="en-US" sz="1800" dirty="0"/>
              <a:t>Pending approval of Accreditation Council and CAEP Board)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Criteria for Evaluating Surveys (cont.)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Questions should have a single subject and not combine two or more attributes</a:t>
            </a:r>
          </a:p>
          <a:p>
            <a:pPr lvl="1"/>
            <a:r>
              <a:rPr lang="en-US" dirty="0" smtClean="0"/>
              <a:t>Questions should be stated in the positive</a:t>
            </a:r>
          </a:p>
          <a:p>
            <a:pPr lvl="1"/>
            <a:r>
              <a:rPr lang="en-US" dirty="0" smtClean="0"/>
              <a:t>Questions should have a parallel structure</a:t>
            </a:r>
          </a:p>
          <a:p>
            <a:pPr lvl="1"/>
            <a:r>
              <a:rPr lang="en-US" dirty="0" smtClean="0"/>
              <a:t>Response choices should be mutually exclusive and exhaustive</a:t>
            </a:r>
          </a:p>
          <a:p>
            <a:pPr lvl="1"/>
            <a:r>
              <a:rPr lang="en-US" dirty="0" smtClean="0"/>
              <a:t>If frequency questions (e.g. “occasionally”) are included, they should be defined in terms of an actual frequency (e.g. “3-5” times)</a:t>
            </a:r>
          </a:p>
          <a:p>
            <a:pPr lvl="1"/>
            <a:endParaRPr lang="en-US" dirty="0"/>
          </a:p>
          <a:p>
            <a:pPr marL="168275" lvl="1" indent="0">
              <a:buNone/>
            </a:pPr>
            <a:r>
              <a:rPr lang="en-US" sz="1800" dirty="0"/>
              <a:t>(Pending approval of Accreditation Council and CAEP Board)</a:t>
            </a:r>
          </a:p>
          <a:p>
            <a:pPr lvl="1"/>
            <a:endParaRPr lang="en-US" sz="1800" dirty="0" smtClean="0"/>
          </a:p>
          <a:p>
            <a:pPr lvl="1"/>
            <a:endParaRPr lang="en-US" dirty="0" smtClean="0"/>
          </a:p>
          <a:p>
            <a:pPr marL="168275" lvl="1" indent="0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Criteria for Three-Year-Out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of how the assessment was developed</a:t>
            </a:r>
          </a:p>
          <a:p>
            <a:r>
              <a:rPr lang="en-US" dirty="0" smtClean="0"/>
              <a:t>Description of how validity was established for the assessment</a:t>
            </a:r>
          </a:p>
          <a:p>
            <a:pPr lvl="1"/>
            <a:r>
              <a:rPr lang="en-US" sz="2000" dirty="0" smtClean="0"/>
              <a:t>Expert validation of the items on the assessment (convergent validity)</a:t>
            </a:r>
          </a:p>
          <a:p>
            <a:pPr lvl="1"/>
            <a:r>
              <a:rPr lang="en-US" sz="2000" dirty="0" smtClean="0"/>
              <a:t>A measure’s ability to predict performance on another measure (predictive validity)</a:t>
            </a:r>
          </a:p>
          <a:p>
            <a:pPr lvl="1"/>
            <a:r>
              <a:rPr lang="en-US" sz="2000" dirty="0" smtClean="0"/>
              <a:t>Extent to which the evaluation item measures what it claims to measure (construct validity)</a:t>
            </a:r>
          </a:p>
          <a:p>
            <a:pPr lvl="1"/>
            <a:endParaRPr lang="en-US" sz="2000" dirty="0"/>
          </a:p>
          <a:p>
            <a:pPr marL="168275" lvl="1" indent="0">
              <a:buNone/>
            </a:pPr>
            <a:r>
              <a:rPr lang="en-US" sz="1800" dirty="0" smtClean="0"/>
              <a:t>(Pending Accreditation Council and CAEP Board Approval)</a:t>
            </a:r>
            <a:endParaRPr lang="en-US" sz="1800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Criteria for Three-Year-Out Review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/>
              <a:t>Right attributes are being measured in the right balance (content validity)</a:t>
            </a:r>
          </a:p>
          <a:p>
            <a:pPr lvl="2"/>
            <a:r>
              <a:rPr lang="en-US" dirty="0"/>
              <a:t>Measure subjectively viewed as being important and relevant (face validity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Description of how the reliability of assessments were established or will be established (plan is acceptable)</a:t>
            </a:r>
          </a:p>
          <a:p>
            <a:pPr lvl="1"/>
            <a:r>
              <a:rPr lang="en-US" dirty="0" smtClean="0"/>
              <a:t>Reliability in its various forms is supported through evidence of –</a:t>
            </a:r>
          </a:p>
          <a:p>
            <a:pPr lvl="2"/>
            <a:r>
              <a:rPr lang="en-US" dirty="0" smtClean="0"/>
              <a:t>Agreement among multiple raters of the same event</a:t>
            </a:r>
          </a:p>
          <a:p>
            <a:pPr lvl="2"/>
            <a:r>
              <a:rPr lang="en-US" dirty="0" smtClean="0"/>
              <a:t>Stability or consistency of ratings over time</a:t>
            </a:r>
          </a:p>
          <a:p>
            <a:pPr lvl="2"/>
            <a:r>
              <a:rPr lang="en-US" dirty="0" smtClean="0"/>
              <a:t>Evidence of internal consistency of measures</a:t>
            </a:r>
          </a:p>
          <a:p>
            <a:pPr marL="452438" lvl="2" indent="0">
              <a:buNone/>
            </a:pPr>
            <a:r>
              <a:rPr lang="en-US" sz="1800" dirty="0" smtClean="0"/>
              <a:t>Pending approval of Accreditation Council and CAEP Board</a:t>
            </a:r>
            <a:endParaRPr lang="en-US" sz="1800" dirty="0"/>
          </a:p>
          <a:p>
            <a:pPr marL="452438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marL="168275" lvl="1" indent="0">
              <a:buNone/>
            </a:pPr>
            <a:endParaRPr lang="en-US" sz="2400" dirty="0"/>
          </a:p>
          <a:p>
            <a:pPr marL="168275" lvl="1" indent="0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Review Process for Three-Year Out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CAEP assigns a lead reviewer and two additional reviewers</a:t>
            </a:r>
          </a:p>
          <a:p>
            <a:pPr lvl="2"/>
            <a:r>
              <a:rPr lang="en-US" dirty="0" smtClean="0"/>
              <a:t>Reviewers are specifically trained on criteria for quality assessments</a:t>
            </a:r>
          </a:p>
          <a:p>
            <a:pPr lvl="2"/>
            <a:r>
              <a:rPr lang="en-US" dirty="0" smtClean="0"/>
              <a:t>Reviewers provide feedback on -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Quality of scoring guides or rubrics based on the criteria</a:t>
            </a:r>
          </a:p>
          <a:p>
            <a:pPr lvl="3"/>
            <a:r>
              <a:rPr lang="en-US" dirty="0" smtClean="0"/>
              <a:t>Quality of surveys based on the criteria</a:t>
            </a:r>
          </a:p>
          <a:p>
            <a:pPr lvl="3"/>
            <a:r>
              <a:rPr lang="en-US" dirty="0" smtClean="0"/>
              <a:t> Alignment of assessments to CAEP Standards</a:t>
            </a:r>
          </a:p>
          <a:p>
            <a:pPr lvl="3"/>
            <a:r>
              <a:rPr lang="en-US" dirty="0" smtClean="0"/>
              <a:t>Quality of the evidence for CAEP Standards </a:t>
            </a:r>
          </a:p>
          <a:p>
            <a:pPr lvl="3"/>
            <a:r>
              <a:rPr lang="en-US" dirty="0" smtClean="0"/>
              <a:t>Quality of the answers to validity and reliability answers</a:t>
            </a:r>
          </a:p>
          <a:p>
            <a:pPr lvl="3"/>
            <a:endParaRPr lang="en-US" dirty="0"/>
          </a:p>
          <a:p>
            <a:pPr marL="630238" lvl="3" indent="0">
              <a:buNone/>
            </a:pPr>
            <a:r>
              <a:rPr lang="en-US" dirty="0"/>
              <a:t>Pending approval of Accreditation Council and CAEP Board</a:t>
            </a:r>
          </a:p>
          <a:p>
            <a:pPr marL="630238" lvl="3" indent="0">
              <a:buNone/>
            </a:pPr>
            <a:endParaRPr lang="en-US" dirty="0" smtClean="0"/>
          </a:p>
          <a:p>
            <a:pPr lvl="3"/>
            <a:endParaRPr lang="en-US" dirty="0"/>
          </a:p>
          <a:p>
            <a:pPr marL="630238" lvl="3" indent="0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Process for Three-Year </a:t>
            </a:r>
            <a:r>
              <a:rPr lang="en-US" b="1" dirty="0" smtClean="0"/>
              <a:t>Out (cont.)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in review process</a:t>
            </a:r>
          </a:p>
          <a:p>
            <a:pPr lvl="1"/>
            <a:r>
              <a:rPr lang="en-US" dirty="0" smtClean="0"/>
              <a:t>Each of the three reviewers complete an independent review</a:t>
            </a:r>
            <a:r>
              <a:rPr lang="en-US" dirty="0"/>
              <a:t> </a:t>
            </a:r>
            <a:r>
              <a:rPr lang="en-US" dirty="0" smtClean="0"/>
              <a:t>through AIMS</a:t>
            </a:r>
          </a:p>
          <a:p>
            <a:pPr lvl="1"/>
            <a:r>
              <a:rPr lang="en-US" dirty="0" smtClean="0"/>
              <a:t>After all reports are submitted, lead reviewer host a conference call with team</a:t>
            </a:r>
          </a:p>
          <a:p>
            <a:pPr lvl="1"/>
            <a:r>
              <a:rPr lang="en-US" dirty="0" smtClean="0"/>
              <a:t>Conference call generates a final team report submitted through AIMs</a:t>
            </a:r>
          </a:p>
          <a:p>
            <a:pPr lvl="1"/>
            <a:r>
              <a:rPr lang="en-US" dirty="0" smtClean="0"/>
              <a:t>CAEP staff completes a tech edit of final report</a:t>
            </a:r>
          </a:p>
          <a:p>
            <a:pPr lvl="1"/>
            <a:r>
              <a:rPr lang="en-US" dirty="0" smtClean="0"/>
              <a:t>EPP receives feedback on all submitted assessments by March 1 for fall cycle and September 1 for spring cycle</a:t>
            </a:r>
          </a:p>
          <a:p>
            <a:pPr marL="168275" lvl="1" indent="0">
              <a:buNone/>
            </a:pPr>
            <a:endParaRPr lang="en-US" dirty="0" smtClean="0"/>
          </a:p>
          <a:p>
            <a:pPr marL="168275" lvl="1" indent="0">
              <a:buNone/>
            </a:pPr>
            <a:r>
              <a:rPr lang="en-US" sz="1800" dirty="0"/>
              <a:t>Pending approval of Accreditation Council and CAEP Board</a:t>
            </a:r>
          </a:p>
          <a:p>
            <a:pPr marL="168275" lvl="1" indent="0">
              <a:buNone/>
            </a:pPr>
            <a:endParaRPr lang="en-US" dirty="0"/>
          </a:p>
          <a:p>
            <a:pPr marL="168275" lvl="1" indent="0">
              <a:buNone/>
            </a:pPr>
            <a:endParaRPr lang="en-US" dirty="0" smtClean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Steps for Submission of Three-Year-Out Review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Step 1:  Three years before the due date of self-study, the EPP request a shell for submission of assessments</a:t>
            </a:r>
          </a:p>
          <a:p>
            <a:r>
              <a:rPr lang="en-US" dirty="0" smtClean="0"/>
              <a:t>Step 2:  EPPs identify on a chart the proprietary assessments to be submitted as evidence</a:t>
            </a:r>
          </a:p>
          <a:p>
            <a:pPr lvl="1"/>
            <a:r>
              <a:rPr lang="en-US" sz="2200" dirty="0" smtClean="0"/>
              <a:t>Complete a checklist of which proprietary assessments provided evidenc</a:t>
            </a:r>
            <a:r>
              <a:rPr lang="en-US" dirty="0" smtClean="0"/>
              <a:t>e for which CAEP Standards</a:t>
            </a:r>
            <a:endParaRPr lang="en-US" dirty="0"/>
          </a:p>
          <a:p>
            <a:r>
              <a:rPr lang="en-US" dirty="0" smtClean="0"/>
              <a:t>Step 3:  EPPs attach/upload assessments (identified by number) to shell</a:t>
            </a:r>
          </a:p>
          <a:p>
            <a:pPr lvl="1"/>
            <a:r>
              <a:rPr lang="en-US" dirty="0" smtClean="0"/>
              <a:t>Assessments are uploaded as the assessment is used by the EPP</a:t>
            </a:r>
          </a:p>
          <a:p>
            <a:pPr marL="168275" lvl="1" indent="0">
              <a:buNone/>
            </a:pPr>
            <a:r>
              <a:rPr lang="en-US" sz="1800" dirty="0" smtClean="0"/>
              <a:t>Pending approval of Accreditation Council and CAEP Board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Steps for Submission of Three-Year-Out </a:t>
            </a:r>
            <a:r>
              <a:rPr lang="en-US" b="1" dirty="0" smtClean="0"/>
              <a:t>Review (cont.)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503363"/>
            <a:ext cx="8090546" cy="4637087"/>
          </a:xfrm>
        </p:spPr>
        <p:txBody>
          <a:bodyPr/>
          <a:lstStyle/>
          <a:p>
            <a:pPr marL="174625" lvl="1" indent="-174625">
              <a:buClr>
                <a:srgbClr val="DDC12B"/>
              </a:buClr>
              <a:buFont typeface="Arial" pitchFamily="34" charset="0"/>
              <a:buChar char="•"/>
            </a:pPr>
            <a:r>
              <a:rPr lang="en-US" sz="2400" dirty="0"/>
              <a:t>Step 4:  In the space provided in the shell, </a:t>
            </a:r>
            <a:r>
              <a:rPr lang="en-US" sz="2400" dirty="0" smtClean="0"/>
              <a:t>EPPs answer questions on the development of the assessment, describe the establishment of validity for each assessment, and describe the process in which reliability was established or a plan for establishing reliability.</a:t>
            </a:r>
            <a:endParaRPr lang="en-US" dirty="0" smtClean="0"/>
          </a:p>
          <a:p>
            <a:pPr marL="352425" lvl="2" indent="-174625"/>
            <a:r>
              <a:rPr lang="en-US" dirty="0" smtClean="0"/>
              <a:t>Submissions are due by October 1 for fall cycle and April 1 for the spring cycle </a:t>
            </a:r>
          </a:p>
          <a:p>
            <a:pPr marL="352425" lvl="2" indent="-174625"/>
            <a:endParaRPr lang="en-US" dirty="0"/>
          </a:p>
          <a:p>
            <a:pPr marL="177800" lvl="2" indent="0">
              <a:buNone/>
            </a:pPr>
            <a:r>
              <a:rPr lang="en-US" dirty="0"/>
              <a:t>Pending approval of Accreditation Council and CAEP Board</a:t>
            </a:r>
          </a:p>
          <a:p>
            <a:pPr marL="177800" lvl="2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Purpose of Three-Year-Out Review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261873"/>
            <a:ext cx="8090546" cy="4878578"/>
          </a:xfrm>
        </p:spPr>
        <p:txBody>
          <a:bodyPr/>
          <a:lstStyle/>
          <a:p>
            <a:r>
              <a:rPr lang="en-US" dirty="0" smtClean="0"/>
              <a:t>Advancing excellence in educator preparation through evidence-based accreditation and continuous improvement – </a:t>
            </a:r>
          </a:p>
          <a:p>
            <a:pPr lvl="1"/>
            <a:r>
              <a:rPr lang="en-US" dirty="0" smtClean="0"/>
              <a:t>Assessment includes all instruments providing evidence for meeting a standard </a:t>
            </a:r>
          </a:p>
          <a:p>
            <a:pPr lvl="1"/>
            <a:r>
              <a:rPr lang="en-US" dirty="0" smtClean="0"/>
              <a:t>Mandate to improve the quality of assessments used by EPPs</a:t>
            </a:r>
          </a:p>
          <a:p>
            <a:pPr lvl="1"/>
            <a:r>
              <a:rPr lang="en-US" dirty="0" smtClean="0"/>
              <a:t>Part of CAEP’s commitment to capacity building</a:t>
            </a:r>
          </a:p>
          <a:p>
            <a:pPr lvl="1"/>
            <a:r>
              <a:rPr lang="en-US" dirty="0" smtClean="0"/>
              <a:t>Designing to provide feedback to EPPs </a:t>
            </a:r>
          </a:p>
          <a:p>
            <a:pPr lvl="2"/>
            <a:r>
              <a:rPr lang="en-US" dirty="0" smtClean="0"/>
              <a:t>No value or decision is made on assessments</a:t>
            </a:r>
          </a:p>
          <a:p>
            <a:pPr lvl="2"/>
            <a:r>
              <a:rPr lang="en-US" dirty="0" smtClean="0"/>
              <a:t>Feedback is give to EPPs to facilitate the improvement of EPP assessments used across the EPP</a:t>
            </a:r>
          </a:p>
          <a:p>
            <a:r>
              <a:rPr lang="en-US" sz="1800" dirty="0" smtClean="0"/>
              <a:t>(Pending approval of Accreditation Council and CAEP Board)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for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candidate data from assessments will be submitted as evidence for Standard 1</a:t>
            </a:r>
          </a:p>
          <a:p>
            <a:r>
              <a:rPr lang="en-US" dirty="0" smtClean="0"/>
              <a:t>Validity and reliability evidence will be submitted as evidence for Standard 5 (Quality Assurance) </a:t>
            </a:r>
          </a:p>
          <a:p>
            <a:r>
              <a:rPr lang="en-US" dirty="0" smtClean="0"/>
              <a:t>Feedback will be used by EPPs to improve or modify assessments</a:t>
            </a:r>
          </a:p>
          <a:p>
            <a:r>
              <a:rPr lang="en-US" dirty="0" smtClean="0"/>
              <a:t>Feedback will be used by EPPs to improve or modify validity and reliability processes</a:t>
            </a:r>
          </a:p>
          <a:p>
            <a:r>
              <a:rPr lang="en-US" dirty="0" smtClean="0"/>
              <a:t>Member of the Three-Year-Out review team will serve on the site visit team</a:t>
            </a:r>
          </a:p>
          <a:p>
            <a:pPr marL="0" lvl="1" indent="0">
              <a:buClr>
                <a:srgbClr val="DDC12B"/>
              </a:buClr>
              <a:buNone/>
            </a:pPr>
            <a:r>
              <a:rPr lang="en-US" sz="1800" dirty="0"/>
              <a:t>Pending approval of Accreditation Council and CAEP Board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Three-Year-Out Review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is scheduled three years before the scheduled date of the self-study</a:t>
            </a:r>
          </a:p>
          <a:p>
            <a:pPr lvl="1"/>
            <a:r>
              <a:rPr lang="en-US" dirty="0" smtClean="0"/>
              <a:t>Pre-submission allows EPPs to use feedback to improve quality of assessments before the submission of self-study and site visit</a:t>
            </a:r>
          </a:p>
          <a:p>
            <a:pPr lvl="1"/>
            <a:r>
              <a:rPr lang="en-US" dirty="0" smtClean="0"/>
              <a:t>Data are not submitted with the assessments</a:t>
            </a:r>
          </a:p>
          <a:p>
            <a:pPr lvl="1"/>
            <a:r>
              <a:rPr lang="en-US" dirty="0" smtClean="0"/>
              <a:t>Only assessments(also scoring guide when applicable) are submitted for review</a:t>
            </a:r>
          </a:p>
          <a:p>
            <a:pPr lvl="1"/>
            <a:r>
              <a:rPr lang="en-US" dirty="0" smtClean="0"/>
              <a:t>All EPP wide assessments used for all specialty licensure areas </a:t>
            </a:r>
          </a:p>
          <a:p>
            <a:pPr marL="168275" lvl="1" indent="0">
              <a:buNone/>
            </a:pPr>
            <a:endParaRPr lang="en-US" dirty="0"/>
          </a:p>
          <a:p>
            <a:pPr marL="168275" lvl="1" indent="0">
              <a:buNone/>
            </a:pPr>
            <a:r>
              <a:rPr lang="en-US" sz="1800" dirty="0"/>
              <a:t>(Pending approval of Accreditation Council and CAEP Board)</a:t>
            </a:r>
          </a:p>
          <a:p>
            <a:pPr marL="168275" lvl="1" indent="0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30" y="249238"/>
            <a:ext cx="8090546" cy="1254125"/>
          </a:xfrm>
        </p:spPr>
        <p:txBody>
          <a:bodyPr/>
          <a:lstStyle/>
          <a:p>
            <a:r>
              <a:rPr lang="en-US" b="1" dirty="0" smtClean="0"/>
              <a:t>Three-Year-Out Review: Proprietary Assessments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Proprietary Assessments –</a:t>
            </a:r>
          </a:p>
          <a:p>
            <a:pPr lvl="1"/>
            <a:r>
              <a:rPr lang="en-US" dirty="0" smtClean="0"/>
              <a:t>Assessments that are external to the EPP where property rights are held by another agency</a:t>
            </a:r>
          </a:p>
          <a:p>
            <a:pPr lvl="2"/>
            <a:r>
              <a:rPr lang="en-US" dirty="0" smtClean="0"/>
              <a:t>State Licensure exams</a:t>
            </a:r>
          </a:p>
          <a:p>
            <a:pPr lvl="2"/>
            <a:r>
              <a:rPr lang="en-US" dirty="0" smtClean="0"/>
              <a:t>edTPA or PPAT</a:t>
            </a:r>
          </a:p>
          <a:p>
            <a:pPr lvl="2"/>
            <a:r>
              <a:rPr lang="en-US" dirty="0" smtClean="0"/>
              <a:t>State required assessments (i.e., clinical observation instruments, etc.)</a:t>
            </a:r>
          </a:p>
          <a:p>
            <a:pPr lvl="2"/>
            <a:r>
              <a:rPr lang="en-US" dirty="0" smtClean="0"/>
              <a:t>Any required state or national level assessment</a:t>
            </a:r>
          </a:p>
          <a:p>
            <a:pPr lvl="2"/>
            <a:r>
              <a:rPr lang="en-US" dirty="0" smtClean="0"/>
              <a:t>Validity and reliability established by an external source</a:t>
            </a:r>
          </a:p>
          <a:p>
            <a:pPr lvl="1"/>
            <a:r>
              <a:rPr lang="en-US" b="1" dirty="0" smtClean="0"/>
              <a:t>Proprietary Assessments are exempt from the Three-Year-Out review </a:t>
            </a:r>
            <a:endParaRPr lang="en-US" b="1" dirty="0"/>
          </a:p>
          <a:p>
            <a:r>
              <a:rPr lang="en-US" sz="1800" dirty="0"/>
              <a:t>(Pending approval of Accreditation Council and CAEP Board)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Proprietary Assessments (cont.)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EPPs will provide context for the use of proprietary assessments</a:t>
            </a:r>
          </a:p>
          <a:p>
            <a:pPr lvl="1"/>
            <a:r>
              <a:rPr lang="en-US" dirty="0" smtClean="0"/>
              <a:t>When during the program is assessment used</a:t>
            </a:r>
          </a:p>
          <a:p>
            <a:pPr lvl="1"/>
            <a:r>
              <a:rPr lang="en-US" dirty="0" smtClean="0"/>
              <a:t>Identify if the assessment is mandated or elective for the EPP</a:t>
            </a:r>
          </a:p>
          <a:p>
            <a:pPr lvl="1"/>
            <a:r>
              <a:rPr lang="en-US" dirty="0" smtClean="0"/>
              <a:t>Identify the alignment of the proprietary assessment with the CAEP standard</a:t>
            </a:r>
          </a:p>
          <a:p>
            <a:pPr lvl="1"/>
            <a:r>
              <a:rPr lang="en-US" dirty="0" smtClean="0"/>
              <a:t>If available, provide validity/trustworthiness and reliability/consistency data for the instrument</a:t>
            </a:r>
          </a:p>
          <a:p>
            <a:pPr lvl="1"/>
            <a:endParaRPr lang="en-US" dirty="0"/>
          </a:p>
          <a:p>
            <a:r>
              <a:rPr lang="en-US" sz="1800" dirty="0"/>
              <a:t>(Pending approval of Accreditation Council and CAEP Board)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 smtClean="0"/>
              <a:t>EPP Created Assessments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243585"/>
            <a:ext cx="8090546" cy="4896866"/>
          </a:xfrm>
        </p:spPr>
        <p:txBody>
          <a:bodyPr/>
          <a:lstStyle/>
          <a:p>
            <a:r>
              <a:rPr lang="en-US" dirty="0" smtClean="0"/>
              <a:t>Often include, but not limited to -</a:t>
            </a:r>
          </a:p>
          <a:p>
            <a:pPr lvl="1"/>
            <a:r>
              <a:rPr lang="en-US" dirty="0" smtClean="0"/>
              <a:t>Clinical observation instruments</a:t>
            </a:r>
          </a:p>
          <a:p>
            <a:pPr lvl="1"/>
            <a:r>
              <a:rPr lang="en-US" dirty="0" smtClean="0"/>
              <a:t>Work sample instruments</a:t>
            </a:r>
          </a:p>
          <a:p>
            <a:pPr lvl="1"/>
            <a:r>
              <a:rPr lang="en-US" dirty="0" smtClean="0"/>
              <a:t>Lesson and/or unit plan instruments</a:t>
            </a:r>
          </a:p>
          <a:p>
            <a:pPr lvl="1"/>
            <a:r>
              <a:rPr lang="en-US" dirty="0" smtClean="0"/>
              <a:t>Dispositional instruments</a:t>
            </a:r>
          </a:p>
          <a:p>
            <a:pPr lvl="1"/>
            <a:r>
              <a:rPr lang="en-US" dirty="0" smtClean="0"/>
              <a:t>Reflection instruments</a:t>
            </a:r>
          </a:p>
          <a:p>
            <a:pPr lvl="1"/>
            <a:r>
              <a:rPr lang="en-US" dirty="0" smtClean="0"/>
              <a:t>Surveys</a:t>
            </a:r>
          </a:p>
          <a:p>
            <a:pPr lvl="2"/>
            <a:r>
              <a:rPr lang="en-US" dirty="0" smtClean="0"/>
              <a:t>Candidate exit surveys</a:t>
            </a:r>
          </a:p>
          <a:p>
            <a:pPr lvl="2"/>
            <a:r>
              <a:rPr lang="en-US" dirty="0" smtClean="0"/>
              <a:t>Employer surveys</a:t>
            </a:r>
          </a:p>
          <a:p>
            <a:pPr lvl="2"/>
            <a:r>
              <a:rPr lang="en-US" dirty="0" smtClean="0"/>
              <a:t>Student surveys</a:t>
            </a:r>
          </a:p>
          <a:p>
            <a:pPr lvl="2"/>
            <a:r>
              <a:rPr lang="en-US" dirty="0" smtClean="0"/>
              <a:t>Alumni surveys</a:t>
            </a:r>
          </a:p>
          <a:p>
            <a:pPr lvl="2"/>
            <a:endParaRPr lang="en-US" dirty="0" smtClean="0"/>
          </a:p>
          <a:p>
            <a:pPr lvl="1"/>
            <a:r>
              <a:rPr lang="en-US" sz="1800" dirty="0"/>
              <a:t>(Pending approval of Accreditation Council and CAEP Board)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 smtClean="0"/>
              <a:t>Criteria for Evaluating Assessments with Scoring guides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255" y="1503363"/>
            <a:ext cx="8090546" cy="4637088"/>
          </a:xfrm>
        </p:spPr>
        <p:txBody>
          <a:bodyPr/>
          <a:lstStyle/>
          <a:p>
            <a:r>
              <a:rPr lang="en-US" sz="2800" dirty="0" smtClean="0"/>
              <a:t>Assessments align with CAEP Standards and provide evidence for meeting the standards –</a:t>
            </a:r>
          </a:p>
          <a:p>
            <a:pPr lvl="1"/>
            <a:r>
              <a:rPr lang="en-US" sz="2400" dirty="0" smtClean="0"/>
              <a:t>Same or consistent categories of content appear in the assessment item that are found in the standards</a:t>
            </a:r>
          </a:p>
          <a:p>
            <a:pPr lvl="1"/>
            <a:r>
              <a:rPr lang="en-US" sz="2400" dirty="0" smtClean="0"/>
              <a:t>Assessments are congruent with the complexity, cognitive demands, and skill requirements described in the standard</a:t>
            </a:r>
          </a:p>
          <a:p>
            <a:pPr lvl="1"/>
            <a:r>
              <a:rPr lang="en-US" sz="2400" dirty="0" smtClean="0"/>
              <a:t>Level of respondent effort required, or the difficulty or degree of challenge is consistent with standards</a:t>
            </a:r>
          </a:p>
          <a:p>
            <a:pPr lvl="1"/>
            <a:endParaRPr lang="en-US" sz="2400" dirty="0"/>
          </a:p>
          <a:p>
            <a:pPr lvl="1"/>
            <a:r>
              <a:rPr lang="en-US" sz="1800" dirty="0"/>
              <a:t>(Pending approval of Accreditation Council and CAEP Board)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Criteria for Evaluating Assessments with Scoring Guides (cont.)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2425" lvl="2" indent="-174625"/>
            <a:r>
              <a:rPr lang="en-US" sz="2400" dirty="0"/>
              <a:t>Level of respondent effort required is reasonable for candidates who are ready to </a:t>
            </a:r>
            <a:r>
              <a:rPr lang="en-US" sz="2400" dirty="0" smtClean="0"/>
              <a:t>teach</a:t>
            </a:r>
          </a:p>
          <a:p>
            <a:pPr marL="352425" lvl="2" indent="-174625"/>
            <a:r>
              <a:rPr lang="en-US" sz="2400" dirty="0" smtClean="0"/>
              <a:t>Assessment item(s) address the range of knowledge, skills, and dispositions delineated in standards</a:t>
            </a:r>
          </a:p>
          <a:p>
            <a:pPr marL="352425" lvl="2" indent="-174625"/>
            <a:r>
              <a:rPr lang="en-US" sz="2400" dirty="0" smtClean="0"/>
              <a:t>Assessments are free of bias</a:t>
            </a:r>
          </a:p>
          <a:p>
            <a:pPr marL="584200" lvl="3" indent="-174625"/>
            <a:r>
              <a:rPr lang="en-US" sz="2200" dirty="0" smtClean="0"/>
              <a:t>Avoid bias in language</a:t>
            </a:r>
          </a:p>
          <a:p>
            <a:pPr marL="584200" lvl="3" indent="-174625"/>
            <a:r>
              <a:rPr lang="en-US" sz="2200" dirty="0" smtClean="0"/>
              <a:t>Avoid bias in testing situations</a:t>
            </a:r>
          </a:p>
          <a:p>
            <a:pPr marL="174625" lvl="1" indent="-174625"/>
            <a:endParaRPr lang="en-US" sz="1800" dirty="0" smtClean="0"/>
          </a:p>
          <a:p>
            <a:pPr marL="174625" lvl="1" indent="-174625"/>
            <a:r>
              <a:rPr lang="en-US" sz="1800" dirty="0" smtClean="0"/>
              <a:t>(</a:t>
            </a:r>
            <a:r>
              <a:rPr lang="en-US" sz="1800" dirty="0"/>
              <a:t>Pending approval of Accreditation Council and CAEP Board)</a:t>
            </a:r>
          </a:p>
          <a:p>
            <a:pPr marL="174625" lvl="1" indent="-174625"/>
            <a:endParaRPr lang="en-US" sz="2600" dirty="0" smtClean="0"/>
          </a:p>
          <a:p>
            <a:pPr marL="352425" lvl="2" indent="-174625"/>
            <a:endParaRPr lang="en-US" sz="2400" dirty="0" smtClean="0"/>
          </a:p>
          <a:p>
            <a:pPr marL="352425" lvl="2" indent="-174625"/>
            <a:endParaRPr lang="en-US" sz="2200" dirty="0" smtClean="0"/>
          </a:p>
          <a:p>
            <a:pPr marL="352425" lvl="2" indent="-174625"/>
            <a:endParaRPr lang="en-US" sz="2400" dirty="0" smtClean="0"/>
          </a:p>
          <a:p>
            <a:pPr marL="174625" lvl="1" indent="-174625">
              <a:buClr>
                <a:srgbClr val="DDC12B"/>
              </a:buClr>
              <a:buFont typeface="Arial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Criteria for Evaluating Assessments with Scoring Guides (cont.)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Questions to be answered –</a:t>
            </a:r>
          </a:p>
          <a:p>
            <a:pPr lvl="1"/>
            <a:r>
              <a:rPr lang="en-US" sz="2400" dirty="0" smtClean="0"/>
              <a:t>Is there a clear basis for judging the adequacy of candidate work?</a:t>
            </a:r>
          </a:p>
          <a:p>
            <a:pPr lvl="2"/>
            <a:r>
              <a:rPr lang="en-US" sz="2200" dirty="0" smtClean="0"/>
              <a:t>A rubric or scoring guide is used</a:t>
            </a:r>
          </a:p>
          <a:p>
            <a:pPr lvl="2"/>
            <a:r>
              <a:rPr lang="en-US" sz="2200" dirty="0" smtClean="0"/>
              <a:t>Evidence that the assessment measures what it is purports to measure (validity)</a:t>
            </a:r>
          </a:p>
          <a:p>
            <a:pPr lvl="2"/>
            <a:r>
              <a:rPr lang="en-US" sz="2200" dirty="0" smtClean="0"/>
              <a:t>Results are consistent across raters and over time (reliability)</a:t>
            </a:r>
          </a:p>
          <a:p>
            <a:pPr lvl="2"/>
            <a:r>
              <a:rPr lang="en-US" sz="2200" dirty="0" smtClean="0"/>
              <a:t>Criteria in rubric or scoring guide are related to CAEP standards</a:t>
            </a:r>
          </a:p>
          <a:p>
            <a:pPr lvl="2"/>
            <a:r>
              <a:rPr lang="en-US" sz="1800" dirty="0" smtClean="0"/>
              <a:t>(</a:t>
            </a:r>
            <a:r>
              <a:rPr lang="en-US" sz="1800" dirty="0"/>
              <a:t>Pending approval of Accreditation Council and CAEP Board)</a:t>
            </a:r>
          </a:p>
          <a:p>
            <a:pPr lvl="2"/>
            <a:endParaRPr lang="en-US" sz="2200" dirty="0"/>
          </a:p>
          <a:p>
            <a:pPr lvl="2"/>
            <a:endParaRPr lang="en-US" sz="2200" dirty="0" smtClean="0"/>
          </a:p>
          <a:p>
            <a:pPr marL="168275" lvl="1" indent="0">
              <a:buNone/>
            </a:pPr>
            <a:r>
              <a:rPr lang="en-US" sz="2000" dirty="0"/>
              <a:t>	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AEP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CAEPupdated.potx</Template>
  <TotalTime>990</TotalTime>
  <Words>1469</Words>
  <Application>Microsoft Office PowerPoint</Application>
  <PresentationFormat>On-screen Show (4:3)</PresentationFormat>
  <Paragraphs>192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MS PGothic</vt:lpstr>
      <vt:lpstr>MS PGothic</vt:lpstr>
      <vt:lpstr>Adobe Arabic</vt:lpstr>
      <vt:lpstr>Arial</vt:lpstr>
      <vt:lpstr>Calibri</vt:lpstr>
      <vt:lpstr>Century Gothic</vt:lpstr>
      <vt:lpstr>Garamond</vt:lpstr>
      <vt:lpstr>Georgia</vt:lpstr>
      <vt:lpstr>Tahoma</vt:lpstr>
      <vt:lpstr>Wingdings</vt:lpstr>
      <vt:lpstr>ヒラギノ角ゴ Pro W3</vt:lpstr>
      <vt:lpstr>CAEPupdated</vt:lpstr>
      <vt:lpstr>Three-Year-Out Review of Assessments  (Pending Accreditation Council and CAEP Board Approval)</vt:lpstr>
      <vt:lpstr>Purpose of Three-Year-Out Review</vt:lpstr>
      <vt:lpstr>Three-Year-Out Review</vt:lpstr>
      <vt:lpstr>Three-Year-Out Review: Proprietary Assessments</vt:lpstr>
      <vt:lpstr>Proprietary Assessments (cont.)</vt:lpstr>
      <vt:lpstr>EPP Created Assessments</vt:lpstr>
      <vt:lpstr>Criteria for Evaluating Assessments with Scoring guides</vt:lpstr>
      <vt:lpstr>Criteria for Evaluating Assessments with Scoring Guides (cont.)</vt:lpstr>
      <vt:lpstr>Criteria for Evaluating Assessments with Scoring Guides (cont.)</vt:lpstr>
      <vt:lpstr>Criteria for Scoring Guides or Rubrics</vt:lpstr>
      <vt:lpstr>Quality Surveys</vt:lpstr>
      <vt:lpstr>Criteria for Evaluating Surveys</vt:lpstr>
      <vt:lpstr>Criteria for Evaluating Surveys (cont.)</vt:lpstr>
      <vt:lpstr>Additional Criteria for Three-Year-Out Review</vt:lpstr>
      <vt:lpstr>Additional Criteria for Three-Year-Out Review (cont.)</vt:lpstr>
      <vt:lpstr>Review Process for Three-Year Out</vt:lpstr>
      <vt:lpstr>Review Process for Three-Year Out (cont.)</vt:lpstr>
      <vt:lpstr>Steps for Submission of Three-Year-Out Review</vt:lpstr>
      <vt:lpstr>Steps for Submission of Three-Year-Out Review (cont.)</vt:lpstr>
      <vt:lpstr>Evidence for Standards</vt:lpstr>
    </vt:vector>
  </TitlesOfParts>
  <Company>Varadero Communications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 2004 Test Drive User</dc:creator>
  <cp:lastModifiedBy>stevie chepko</cp:lastModifiedBy>
  <cp:revision>90</cp:revision>
  <dcterms:created xsi:type="dcterms:W3CDTF">2013-04-17T02:06:32Z</dcterms:created>
  <dcterms:modified xsi:type="dcterms:W3CDTF">2014-10-17T14:19:06Z</dcterms:modified>
</cp:coreProperties>
</file>